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70" r:id="rId10"/>
    <p:sldId id="268" r:id="rId11"/>
    <p:sldId id="269" r:id="rId12"/>
    <p:sldId id="264" r:id="rId13"/>
    <p:sldId id="271" r:id="rId14"/>
    <p:sldId id="265" r:id="rId15"/>
    <p:sldId id="272" r:id="rId16"/>
    <p:sldId id="273" r:id="rId17"/>
    <p:sldId id="274" r:id="rId18"/>
    <p:sldId id="266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8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92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3247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4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42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08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85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3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1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4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1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6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8C0A2-8FB1-45B9-8978-B3919A448D6F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4E36E-EDAC-440D-B392-ED2E2C767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70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A107-9325-4914-AD23-162B311AC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308979" cy="4149724"/>
          </a:xfrm>
        </p:spPr>
        <p:txBody>
          <a:bodyPr anchor="ctr">
            <a:normAutofit/>
          </a:bodyPr>
          <a:lstStyle/>
          <a:p>
            <a:r>
              <a:rPr lang="en-US" sz="6000" dirty="0"/>
              <a:t>Introduction to</a:t>
            </a:r>
            <a:br>
              <a:rPr lang="en-US" sz="6000" dirty="0"/>
            </a:br>
            <a:r>
              <a:rPr lang="en-US" sz="6000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B3FF3-D98A-3CD2-86A6-69F293F20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290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3FE7-FFB3-502E-865F-34D6612E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29B1A-07FE-BA65-BD3C-74A376405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175517" cy="3541714"/>
          </a:xfrm>
        </p:spPr>
        <p:txBody>
          <a:bodyPr/>
          <a:lstStyle/>
          <a:p>
            <a:r>
              <a:rPr lang="en-US" dirty="0" err="1"/>
              <a:t>cv.imshow</a:t>
            </a:r>
            <a:r>
              <a:rPr lang="en-US" dirty="0"/>
              <a:t>(“Window name”, </a:t>
            </a:r>
            <a:r>
              <a:rPr lang="en-US" dirty="0" err="1"/>
              <a:t>img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Used to show the image in the *</a:t>
            </a:r>
            <a:r>
              <a:rPr lang="en-US" dirty="0" err="1"/>
              <a:t>img</a:t>
            </a:r>
            <a:r>
              <a:rPr lang="en-US" dirty="0"/>
              <a:t>* bounded in a window and specify a name for it ”</a:t>
            </a:r>
            <a:r>
              <a:rPr lang="en-US" dirty="0" err="1"/>
              <a:t>Window_name</a:t>
            </a:r>
            <a:r>
              <a:rPr lang="en-US" dirty="0"/>
              <a:t>”</a:t>
            </a:r>
          </a:p>
          <a:p>
            <a:r>
              <a:rPr lang="en-US" dirty="0"/>
              <a:t> </a:t>
            </a:r>
            <a:r>
              <a:rPr lang="en-US" dirty="0" err="1"/>
              <a:t>cv.waitKey</a:t>
            </a:r>
            <a:r>
              <a:rPr lang="en-US" dirty="0"/>
              <a:t>(int)</a:t>
            </a:r>
          </a:p>
          <a:p>
            <a:pPr lvl="1"/>
            <a:r>
              <a:rPr lang="en-US" dirty="0"/>
              <a:t>Used with the </a:t>
            </a:r>
            <a:r>
              <a:rPr lang="en-US" dirty="0" err="1"/>
              <a:t>cv.imshow</a:t>
            </a:r>
            <a:r>
              <a:rPr lang="en-US" dirty="0"/>
              <a:t>() to determine the way of showing the image (still or live)</a:t>
            </a:r>
          </a:p>
          <a:p>
            <a:pPr lvl="1"/>
            <a:r>
              <a:rPr lang="en-US" dirty="0" err="1"/>
              <a:t>cv.waitKey</a:t>
            </a:r>
            <a:r>
              <a:rPr lang="en-US" dirty="0"/>
              <a:t>(0) </a:t>
            </a:r>
            <a:r>
              <a:rPr lang="en-US" dirty="0">
                <a:sym typeface="Wingdings" panose="05000000000000000000" pitchFamily="2" charset="2"/>
              </a:rPr>
              <a:t> don’t update the window (in case of image to avoid instant closing)</a:t>
            </a:r>
            <a:endParaRPr lang="en-US" dirty="0"/>
          </a:p>
          <a:p>
            <a:pPr lvl="1"/>
            <a:r>
              <a:rPr lang="en-US" dirty="0" err="1"/>
              <a:t>cv.waitKey</a:t>
            </a:r>
            <a:r>
              <a:rPr lang="en-US" dirty="0"/>
              <a:t>(1) </a:t>
            </a:r>
            <a:r>
              <a:rPr lang="en-US" dirty="0">
                <a:sym typeface="Wingdings" panose="05000000000000000000" pitchFamily="2" charset="2"/>
              </a:rPr>
              <a:t> used to wait 1ms between each update of the frame #can be any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33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91732-29D3-6A8F-13EF-469F059F0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735"/>
          <a:stretch/>
        </p:blipFill>
        <p:spPr>
          <a:xfrm>
            <a:off x="2212172" y="855405"/>
            <a:ext cx="7957742" cy="353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846DCD-7886-9535-D1EF-26F157E08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30" y="1209367"/>
            <a:ext cx="7892026" cy="44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4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DE06-7D60-45FA-06AD-9C06CB05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81E-86EF-C111-1D43-40BF2582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76284"/>
            <a:ext cx="9905999" cy="4263197"/>
          </a:xfrm>
        </p:spPr>
        <p:txBody>
          <a:bodyPr>
            <a:normAutofit/>
          </a:bodyPr>
          <a:lstStyle/>
          <a:p>
            <a:r>
              <a:rPr lang="en-US" dirty="0" err="1"/>
              <a:t>cv.putText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, ‘TEXT’, origin, font, </a:t>
            </a:r>
            <a:r>
              <a:rPr lang="en-US" dirty="0" err="1"/>
              <a:t>font_size</a:t>
            </a:r>
            <a:r>
              <a:rPr lang="en-US" dirty="0"/>
              <a:t>, color, thickness)</a:t>
            </a:r>
          </a:p>
          <a:p>
            <a:r>
              <a:rPr lang="en-US" dirty="0" err="1"/>
              <a:t>cv.line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, </a:t>
            </a:r>
            <a:r>
              <a:rPr lang="en-US" dirty="0" err="1"/>
              <a:t>start_pt</a:t>
            </a:r>
            <a:r>
              <a:rPr lang="en-US" dirty="0"/>
              <a:t>, </a:t>
            </a:r>
            <a:r>
              <a:rPr lang="en-US" dirty="0" err="1"/>
              <a:t>end_pt</a:t>
            </a:r>
            <a:r>
              <a:rPr lang="en-US" dirty="0"/>
              <a:t>, color, thickness) </a:t>
            </a:r>
            <a:r>
              <a:rPr lang="en-US" dirty="0">
                <a:sym typeface="Wingdings" panose="05000000000000000000" pitchFamily="2" charset="2"/>
              </a:rPr>
              <a:t> color = (b, g, r), </a:t>
            </a:r>
            <a:r>
              <a:rPr lang="en-US" dirty="0" err="1">
                <a:sym typeface="Wingdings" panose="05000000000000000000" pitchFamily="2" charset="2"/>
              </a:rPr>
              <a:t>pt</a:t>
            </a:r>
            <a:r>
              <a:rPr lang="en-US" dirty="0">
                <a:sym typeface="Wingdings" panose="05000000000000000000" pitchFamily="2" charset="2"/>
              </a:rPr>
              <a:t> = (x, y)</a:t>
            </a:r>
          </a:p>
          <a:p>
            <a:pPr>
              <a:lnSpc>
                <a:spcPct val="300000"/>
              </a:lnSpc>
            </a:pPr>
            <a:r>
              <a:rPr lang="en-US" dirty="0" err="1"/>
              <a:t>cv.rectangle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, </a:t>
            </a:r>
            <a:r>
              <a:rPr lang="en-US" dirty="0" err="1"/>
              <a:t>start_corner</a:t>
            </a:r>
            <a:r>
              <a:rPr lang="en-US" dirty="0"/>
              <a:t>, </a:t>
            </a:r>
            <a:r>
              <a:rPr lang="en-US" dirty="0" err="1"/>
              <a:t>end_corner</a:t>
            </a:r>
            <a:r>
              <a:rPr lang="en-US" dirty="0"/>
              <a:t>, color, thickness) </a:t>
            </a:r>
          </a:p>
          <a:p>
            <a:pPr>
              <a:lnSpc>
                <a:spcPct val="110000"/>
              </a:lnSpc>
            </a:pPr>
            <a:r>
              <a:rPr lang="en-US" dirty="0"/>
              <a:t>cv2.circle(image, </a:t>
            </a:r>
            <a:r>
              <a:rPr lang="en-US" dirty="0" err="1"/>
              <a:t>center_pt</a:t>
            </a:r>
            <a:r>
              <a:rPr lang="en-US" dirty="0"/>
              <a:t>, radius, color, thickness)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/>
              <a:t>*In shapes the thickness may be = -1 (indicate filled shape)*</a:t>
            </a:r>
          </a:p>
        </p:txBody>
      </p:sp>
    </p:spTree>
    <p:extLst>
      <p:ext uri="{BB962C8B-B14F-4D97-AF65-F5344CB8AC3E}">
        <p14:creationId xmlns:p14="http://schemas.microsoft.com/office/powerpoint/2010/main" val="4049225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30DBA-40F9-3AB1-66A2-A9E7ACDB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164" y="898941"/>
            <a:ext cx="4747671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0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DE06-7D60-45FA-06AD-9C06CB05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81E-86EF-C111-1D43-40BF2582C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0" i="0" dirty="0">
                <a:effectLst/>
                <a:latin typeface="ui-monospace"/>
              </a:rPr>
              <a:t>cv.inRange(image, lower_bound, upper_bound)</a:t>
            </a:r>
          </a:p>
          <a:p>
            <a:pPr lvl="1"/>
            <a:r>
              <a:rPr lang="da-DK" dirty="0">
                <a:latin typeface="ui-monospace"/>
              </a:rPr>
              <a:t>Lower and upper bounds are the indicator to which color range will be selected</a:t>
            </a:r>
          </a:p>
          <a:p>
            <a:pPr lvl="1"/>
            <a:r>
              <a:rPr lang="en-US" dirty="0"/>
              <a:t>This return a binary image where the selected pixels are = 255 and = 0 elsewhere</a:t>
            </a:r>
          </a:p>
          <a:p>
            <a:r>
              <a:rPr lang="en-US" dirty="0" err="1"/>
              <a:t>np.where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Return array of X, Y  of the selected pixels</a:t>
            </a:r>
            <a:r>
              <a:rPr lang="en-US" dirty="0">
                <a:sym typeface="Wingdings" panose="05000000000000000000" pitchFamily="2" charset="2"/>
              </a:rPr>
              <a:t> [ [X Points], [Y Points] ]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65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88000"/>
                <a:hueMod val="106000"/>
                <a:satMod val="140000"/>
                <a:lumMod val="54000"/>
              </a:schemeClr>
              <a:schemeClr val="bg1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8AFDCCA-EC08-414E-B480-1D1877FE7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52" name="Rectangle 51">
              <a:extLst>
                <a:ext uri="{FF2B5EF4-FFF2-40B4-BE49-F238E27FC236}">
                  <a16:creationId xmlns:a16="http://schemas.microsoft.com/office/drawing/2014/main" id="{98030F13-6DC8-412D-A37E-D6C832600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49F8A5B6-B5E2-4326-8F6F-A93A10030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1DE10DE7-9D2C-4BED-BB15-10A57A485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2E7137-86E4-B3A8-A738-9F49BF3C3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" t="1" b="1"/>
          <a:stretch/>
        </p:blipFill>
        <p:spPr>
          <a:xfrm>
            <a:off x="735013" y="1125538"/>
            <a:ext cx="10335679" cy="4866640"/>
          </a:xfrm>
          <a:prstGeom prst="round2DiagRect">
            <a:avLst>
              <a:gd name="adj1" fmla="val 1366"/>
              <a:gd name="adj2" fmla="val 1414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53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DE06-7D60-45FA-06AD-9C06CB05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81E-86EF-C111-1D43-40BF2582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349607" cy="3541714"/>
          </a:xfrm>
        </p:spPr>
        <p:txBody>
          <a:bodyPr/>
          <a:lstStyle/>
          <a:p>
            <a:r>
              <a:rPr lang="en-US" b="0" dirty="0" err="1">
                <a:effectLst/>
                <a:latin typeface="Consolas" panose="020B0609020204030204" pitchFamily="49" charset="0"/>
              </a:rPr>
              <a:t>cv.Canny</a:t>
            </a:r>
            <a:r>
              <a:rPr lang="da-DK" b="0" i="0" dirty="0">
                <a:effectLst/>
                <a:latin typeface="ui-monospace"/>
              </a:rPr>
              <a:t>(image, lower_thresh, upper_thresh)</a:t>
            </a:r>
          </a:p>
          <a:p>
            <a:pPr lvl="1"/>
            <a:r>
              <a:rPr lang="da-DK" dirty="0">
                <a:latin typeface="ui-monospace"/>
              </a:rPr>
              <a:t>Lower and upper thresholds are the indicators to which an edge is considered as an edge or not</a:t>
            </a:r>
          </a:p>
          <a:p>
            <a:pPr lvl="1"/>
            <a:r>
              <a:rPr lang="en-US" dirty="0"/>
              <a:t>This return an image with the edge selected according to the threshold provided</a:t>
            </a:r>
          </a:p>
        </p:txBody>
      </p:sp>
    </p:spTree>
    <p:extLst>
      <p:ext uri="{BB962C8B-B14F-4D97-AF65-F5344CB8AC3E}">
        <p14:creationId xmlns:p14="http://schemas.microsoft.com/office/powerpoint/2010/main" val="3656198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0C1F3-3D62-50FA-C122-6921AEFC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26" y="904205"/>
            <a:ext cx="8531547" cy="504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43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DE06-7D60-45FA-06AD-9C06CB05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/>
              <a:t>Virtual pen</a:t>
            </a:r>
            <a:endParaRPr lang="en-US" sz="4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81E-86EF-C111-1D43-40BF2582C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main idea is detecting a color and draw circle in that point</a:t>
            </a:r>
          </a:p>
          <a:p>
            <a:r>
              <a:rPr lang="en-US" dirty="0"/>
              <a:t>It has 4 steps: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Reading video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Masking the color range needed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Clustering it to single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Draw circle on the point</a:t>
            </a:r>
          </a:p>
        </p:txBody>
      </p:sp>
    </p:spTree>
    <p:extLst>
      <p:ext uri="{BB962C8B-B14F-4D97-AF65-F5344CB8AC3E}">
        <p14:creationId xmlns:p14="http://schemas.microsoft.com/office/powerpoint/2010/main" val="940570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DE06-7D60-45FA-06AD-9C06CB05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181" y="1729563"/>
            <a:ext cx="9905998" cy="1478570"/>
          </a:xfrm>
        </p:spPr>
        <p:txBody>
          <a:bodyPr>
            <a:normAutofit/>
          </a:bodyPr>
          <a:lstStyle/>
          <a:p>
            <a:r>
              <a:rPr lang="en-US" sz="6000" b="1" dirty="0"/>
              <a:t>Its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9881E-86EF-C111-1D43-40BF2582C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458" y="2172929"/>
            <a:ext cx="4483510" cy="29005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67374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93E0-EEFD-5A5A-A8B7-9D6683DC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06FB8-D459-6105-9BAA-A895B0E82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66452"/>
            <a:ext cx="9905999" cy="382474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Computer Vision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OpenCV</a:t>
            </a:r>
          </a:p>
          <a:p>
            <a:pPr>
              <a:lnSpc>
                <a:spcPct val="110000"/>
              </a:lnSpc>
            </a:pPr>
            <a:r>
              <a:rPr lang="en-US" dirty="0"/>
              <a:t>Image manipulation</a:t>
            </a:r>
          </a:p>
          <a:p>
            <a:pPr>
              <a:lnSpc>
                <a:spcPct val="110000"/>
              </a:lnSpc>
            </a:pPr>
            <a:r>
              <a:rPr lang="en-US" dirty="0"/>
              <a:t>Masking and segmentation</a:t>
            </a:r>
          </a:p>
          <a:p>
            <a:pPr>
              <a:lnSpc>
                <a:spcPct val="110000"/>
              </a:lnSpc>
            </a:pPr>
            <a:r>
              <a:rPr lang="en-US" dirty="0"/>
              <a:t>Video Capturing</a:t>
            </a:r>
          </a:p>
          <a:p>
            <a:pPr>
              <a:lnSpc>
                <a:spcPct val="110000"/>
              </a:lnSpc>
            </a:pPr>
            <a:r>
              <a:rPr lang="en-US" dirty="0"/>
              <a:t>Manipulation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Segmentation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Edge Detection</a:t>
            </a:r>
          </a:p>
          <a:p>
            <a:pPr>
              <a:lnSpc>
                <a:spcPct val="110000"/>
              </a:lnSpc>
            </a:pPr>
            <a:r>
              <a:rPr lang="en-US" dirty="0"/>
              <a:t>Virtual Pen</a:t>
            </a:r>
          </a:p>
        </p:txBody>
      </p:sp>
    </p:spTree>
    <p:extLst>
      <p:ext uri="{BB962C8B-B14F-4D97-AF65-F5344CB8AC3E}">
        <p14:creationId xmlns:p14="http://schemas.microsoft.com/office/powerpoint/2010/main" val="272946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35C6D29-5C50-726B-D598-A6BA8E1CE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28" y="587451"/>
            <a:ext cx="6339092" cy="5272012"/>
          </a:xfrm>
          <a:prstGeom prst="round2DiagRect">
            <a:avLst>
              <a:gd name="adj1" fmla="val 1438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515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C644-55AE-456B-EC6A-62C5255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i="0" dirty="0">
                <a:effectLst/>
                <a:latin typeface="Whitney"/>
              </a:rPr>
              <a:t>Computer vision</a:t>
            </a:r>
            <a:endParaRPr lang="en-US" sz="4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DF6B-5C77-0DBF-F23C-0713DC90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Whitney"/>
              </a:rPr>
              <a:t>Its the concept of computer understanding what it perceives. Its mainly used in object detection, machine learning, and self driving cars for it to understand its surroundings.</a:t>
            </a:r>
          </a:p>
          <a:p>
            <a:r>
              <a:rPr lang="en-US" dirty="0">
                <a:latin typeface="Whitney"/>
              </a:rPr>
              <a:t>Computer vision can be performed with many sensors such 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Whitney"/>
              </a:rPr>
              <a:t>Camera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Whitney"/>
              </a:rPr>
              <a:t>LiDAR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Whitney"/>
              </a:rPr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139887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rything You Ever Wanted To Know About Computer Vision. | by Ilija  Mihajlovic | Towards Data Science">
            <a:extLst>
              <a:ext uri="{FF2B5EF4-FFF2-40B4-BE49-F238E27FC236}">
                <a16:creationId xmlns:a16="http://schemas.microsoft.com/office/drawing/2014/main" id="{5CC01C61-BF22-B10D-7472-9731734D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0" y="0"/>
            <a:ext cx="1270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00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EC35-E9F7-88FE-73B8-A61B92399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i="0" dirty="0">
                <a:effectLst/>
                <a:latin typeface="Whitney"/>
              </a:rPr>
              <a:t>What is OpenCV</a:t>
            </a:r>
            <a:endParaRPr lang="en-US" sz="4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AC27-E9AB-0FE0-1D71-007CE347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i="0" dirty="0">
                <a:effectLst/>
                <a:latin typeface="Whitney"/>
              </a:rPr>
              <a:t>Its an open-source library that aims to real time computer vision and image processing. </a:t>
            </a:r>
          </a:p>
          <a:p>
            <a:r>
              <a:rPr lang="en-US" b="0" i="0" dirty="0">
                <a:effectLst/>
                <a:latin typeface="Whitney"/>
              </a:rPr>
              <a:t>It provides an easy-to-use functions provided with it so that computer vision becomes more common and more widespread.</a:t>
            </a:r>
          </a:p>
          <a:p>
            <a:r>
              <a:rPr lang="en-US" b="0" i="0" dirty="0">
                <a:effectLst/>
                <a:latin typeface="Whitney"/>
              </a:rPr>
              <a:t> Examples: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Whitney"/>
              </a:rPr>
              <a:t>Edge detection that helps in lane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Whitney"/>
              </a:rPr>
              <a:t>Kalman filter that predicts the next steps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Whitney"/>
              </a:rPr>
              <a:t>Image segmentation with masks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Whitney"/>
              </a:rPr>
              <a:t>Image manipulation</a:t>
            </a:r>
          </a:p>
          <a:p>
            <a:pPr marL="0" indent="0" algn="ctr">
              <a:buNone/>
            </a:pPr>
            <a:r>
              <a:rPr lang="en-US" b="0" i="0" dirty="0">
                <a:effectLst/>
                <a:latin typeface="Whitney"/>
              </a:rPr>
              <a:t>We will learn image manipulation and masking in this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0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D094A-E037-EA12-8C8F-92FCB8C1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Image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9595-267B-B631-DEA7-1658E08B4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252446" cy="3541714"/>
          </a:xfrm>
        </p:spPr>
        <p:txBody>
          <a:bodyPr/>
          <a:lstStyle/>
          <a:p>
            <a:r>
              <a:rPr lang="en-US" dirty="0"/>
              <a:t>The idea of editing the input image using the tools provided by OpenCV</a:t>
            </a:r>
          </a:p>
          <a:p>
            <a:r>
              <a:rPr lang="en-US"/>
              <a:t>The </a:t>
            </a:r>
            <a:r>
              <a:rPr lang="en-US" dirty="0"/>
              <a:t>tool can do many different functionalities: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Change color models (Gray Scale – RGB – HSV)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Drawing shapes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Cropping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And much more…</a:t>
            </a:r>
          </a:p>
          <a:p>
            <a:pPr lvl="1"/>
            <a:endParaRPr lang="en-US" dirty="0"/>
          </a:p>
        </p:txBody>
      </p:sp>
      <p:pic>
        <p:nvPicPr>
          <p:cNvPr id="4" name="Picture 2" descr="Python OpenCV: Converting an image to gray scale - techtutorialsx">
            <a:extLst>
              <a:ext uri="{FF2B5EF4-FFF2-40B4-BE49-F238E27FC236}">
                <a16:creationId xmlns:a16="http://schemas.microsoft.com/office/drawing/2014/main" id="{489490FF-8651-416E-D564-41DE79981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3"/>
          <a:stretch/>
        </p:blipFill>
        <p:spPr bwMode="auto">
          <a:xfrm>
            <a:off x="7989575" y="3536864"/>
            <a:ext cx="2743201" cy="28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ython OpenCV: Converting an image to gray scale - techtutorialsx">
            <a:extLst>
              <a:ext uri="{FF2B5EF4-FFF2-40B4-BE49-F238E27FC236}">
                <a16:creationId xmlns:a16="http://schemas.microsoft.com/office/drawing/2014/main" id="{4C656678-759B-CB66-35F2-F646C0C89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63"/>
          <a:stretch/>
        </p:blipFill>
        <p:spPr bwMode="auto">
          <a:xfrm>
            <a:off x="7989575" y="657311"/>
            <a:ext cx="2743201" cy="287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01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9566-C3C0-DA26-709F-2D6ECB0E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Masking and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2A7B-96FC-1048-376D-5F9132EF9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Refers to isolating object of interest from the surrounding environment using different detection methods: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Color range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Edge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Object detection (if provided) as Mask RCNN</a:t>
            </a:r>
          </a:p>
        </p:txBody>
      </p:sp>
      <p:pic>
        <p:nvPicPr>
          <p:cNvPr id="2050" name="Picture 2" descr="python - Extraction part of image that matches to a mask in OpenCV - Stack  Overflow">
            <a:extLst>
              <a:ext uri="{FF2B5EF4-FFF2-40B4-BE49-F238E27FC236}">
                <a16:creationId xmlns:a16="http://schemas.microsoft.com/office/drawing/2014/main" id="{DF6E48E6-E8E2-A578-DFCF-A6C5E4D39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83" y="3126658"/>
            <a:ext cx="4032428" cy="321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06D4-B0F2-BEA0-1D02-93B79AD1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i="0" dirty="0">
                <a:effectLst/>
                <a:latin typeface="ui-monospace"/>
              </a:rPr>
              <a:t>Video Capture</a:t>
            </a:r>
            <a:endParaRPr lang="en-US" sz="4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C14B-1DC2-4915-B55F-681323C5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 err="1">
                <a:effectLst/>
                <a:latin typeface="ui-monospace"/>
              </a:rPr>
              <a:t>cv.VideoCapture</a:t>
            </a:r>
            <a:r>
              <a:rPr lang="en-US" b="1" i="0" dirty="0">
                <a:effectLst/>
                <a:latin typeface="ui-monospace"/>
              </a:rPr>
              <a:t>():</a:t>
            </a:r>
          </a:p>
          <a:p>
            <a:pPr lvl="1"/>
            <a:r>
              <a:rPr lang="en-US" b="1" dirty="0">
                <a:latin typeface="ui-monospace"/>
              </a:rPr>
              <a:t>Its used to get your video source either from camera or video file</a:t>
            </a:r>
          </a:p>
          <a:p>
            <a:pPr lvl="1"/>
            <a:r>
              <a:rPr lang="en-US" b="1" dirty="0"/>
              <a:t>(0) </a:t>
            </a:r>
            <a:r>
              <a:rPr lang="en-US" b="1" dirty="0">
                <a:sym typeface="Wingdings" panose="05000000000000000000" pitchFamily="2" charset="2"/>
              </a:rPr>
              <a:t></a:t>
            </a:r>
            <a:r>
              <a:rPr lang="en-US" b="1" dirty="0"/>
              <a:t> get real time video form webcam</a:t>
            </a:r>
          </a:p>
          <a:p>
            <a:pPr lvl="1"/>
            <a:r>
              <a:rPr lang="en-US" b="1" dirty="0"/>
              <a:t>(“</a:t>
            </a:r>
            <a:r>
              <a:rPr lang="en-US" b="1" dirty="0" err="1"/>
              <a:t>path_to_video</a:t>
            </a:r>
            <a:r>
              <a:rPr lang="en-US" b="1" dirty="0"/>
              <a:t>”) </a:t>
            </a:r>
            <a:r>
              <a:rPr lang="en-US" b="1" dirty="0">
                <a:sym typeface="Wingdings" panose="05000000000000000000" pitchFamily="2" charset="2"/>
              </a:rPr>
              <a:t> to load the video from the specified path</a:t>
            </a:r>
          </a:p>
          <a:p>
            <a:r>
              <a:rPr lang="en-US" b="1" dirty="0">
                <a:latin typeface="ui-monospace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ui-monospace"/>
              </a:rPr>
              <a:t>src</a:t>
            </a:r>
            <a:r>
              <a:rPr lang="en-US" b="1" i="0" dirty="0" err="1">
                <a:solidFill>
                  <a:srgbClr val="C00000"/>
                </a:solidFill>
                <a:effectLst/>
                <a:latin typeface="ui-monospace"/>
              </a:rPr>
              <a:t>.</a:t>
            </a:r>
            <a:r>
              <a:rPr lang="en-US" b="1" i="0" dirty="0" err="1">
                <a:effectLst/>
                <a:latin typeface="ui-monospace"/>
              </a:rPr>
              <a:t>read</a:t>
            </a:r>
            <a:r>
              <a:rPr lang="en-US" b="1" i="0" dirty="0">
                <a:effectLst/>
                <a:latin typeface="ui-monospace"/>
              </a:rPr>
              <a:t>():</a:t>
            </a:r>
          </a:p>
          <a:p>
            <a:pPr lvl="1"/>
            <a:r>
              <a:rPr lang="en-US" dirty="0">
                <a:latin typeface="ui-monospace"/>
                <a:sym typeface="Wingdings" panose="05000000000000000000" pitchFamily="2" charset="2"/>
              </a:rPr>
              <a:t>Used to load the image frame by frame from the video source taken by </a:t>
            </a:r>
            <a:r>
              <a:rPr lang="en-US" b="1" dirty="0" err="1">
                <a:latin typeface="ui-monospace"/>
                <a:sym typeface="Wingdings" panose="05000000000000000000" pitchFamily="2" charset="2"/>
              </a:rPr>
              <a:t>cv.VideoCapture</a:t>
            </a:r>
            <a:r>
              <a:rPr lang="en-US" b="1" dirty="0">
                <a:latin typeface="ui-monospace"/>
                <a:sym typeface="Wingdings" panose="05000000000000000000" pitchFamily="2" charset="2"/>
              </a:rPr>
              <a:t>()</a:t>
            </a:r>
            <a:endParaRPr lang="en-US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759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06D4-B0F2-BEA0-1D02-93B79AD1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i="0" dirty="0">
                <a:effectLst/>
                <a:latin typeface="ui-monospace"/>
              </a:rPr>
              <a:t>Image Capture</a:t>
            </a:r>
            <a:endParaRPr lang="en-US" sz="4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C14B-1DC2-4915-B55F-681323C56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 err="1">
                <a:effectLst/>
                <a:latin typeface="ui-monospace"/>
              </a:rPr>
              <a:t>cv.VideoCapture</a:t>
            </a:r>
            <a:r>
              <a:rPr lang="en-US" b="1" i="0" dirty="0">
                <a:effectLst/>
                <a:latin typeface="ui-monospace"/>
              </a:rPr>
              <a:t>(“</a:t>
            </a:r>
            <a:r>
              <a:rPr lang="en-US" b="1" i="0" dirty="0" err="1">
                <a:effectLst/>
                <a:latin typeface="ui-monospace"/>
              </a:rPr>
              <a:t>image_path</a:t>
            </a:r>
            <a:r>
              <a:rPr lang="en-US" b="1" i="0" dirty="0">
                <a:effectLst/>
                <a:latin typeface="ui-monospace"/>
              </a:rPr>
              <a:t>”):</a:t>
            </a:r>
          </a:p>
          <a:p>
            <a:pPr lvl="1"/>
            <a:r>
              <a:rPr lang="en-US" b="1" dirty="0">
                <a:latin typeface="ui-monospace"/>
              </a:rPr>
              <a:t>It's used to get your image frame from specified path</a:t>
            </a:r>
            <a:endParaRPr lang="en-US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3715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388</TotalTime>
  <Words>671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Consolas</vt:lpstr>
      <vt:lpstr>Tw Cen MT</vt:lpstr>
      <vt:lpstr>ui-monospace</vt:lpstr>
      <vt:lpstr>Whitney</vt:lpstr>
      <vt:lpstr>Wingdings</vt:lpstr>
      <vt:lpstr>Circuit</vt:lpstr>
      <vt:lpstr>Introduction to Computer Vision</vt:lpstr>
      <vt:lpstr>Content</vt:lpstr>
      <vt:lpstr>Computer vision</vt:lpstr>
      <vt:lpstr>PowerPoint Presentation</vt:lpstr>
      <vt:lpstr>What is OpenCV</vt:lpstr>
      <vt:lpstr>Image manipulation</vt:lpstr>
      <vt:lpstr>Masking and segmentation</vt:lpstr>
      <vt:lpstr>Video Capture</vt:lpstr>
      <vt:lpstr>Image Capture</vt:lpstr>
      <vt:lpstr>Show Image</vt:lpstr>
      <vt:lpstr>PowerPoint Presentation</vt:lpstr>
      <vt:lpstr>Manipulation</vt:lpstr>
      <vt:lpstr>PowerPoint Presentation</vt:lpstr>
      <vt:lpstr>Segmentation</vt:lpstr>
      <vt:lpstr>PowerPoint Presentation</vt:lpstr>
      <vt:lpstr>Edge detection</vt:lpstr>
      <vt:lpstr>PowerPoint Presentation</vt:lpstr>
      <vt:lpstr>Virtual pen</vt:lpstr>
      <vt:lpstr>Its coding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abdallah yahia awad zaky ali</dc:creator>
  <cp:lastModifiedBy>abdallah yahia awad zaky ali</cp:lastModifiedBy>
  <cp:revision>19</cp:revision>
  <dcterms:created xsi:type="dcterms:W3CDTF">2022-11-25T17:15:17Z</dcterms:created>
  <dcterms:modified xsi:type="dcterms:W3CDTF">2022-11-30T14:18:15Z</dcterms:modified>
</cp:coreProperties>
</file>